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757C2"/>
    <a:srgbClr val="35D6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8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3F2F-3856-7C45-B4D6-109D50929D5B}" type="datetimeFigureOut">
              <a:rPr lang="en-US" smtClean="0"/>
              <a:pPr/>
              <a:t>11/9/12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D48F-3011-0641-8877-3E26A69A1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3F2F-3856-7C45-B4D6-109D50929D5B}" type="datetimeFigureOut">
              <a:rPr lang="en-US" smtClean="0"/>
              <a:pPr/>
              <a:t>11/9/12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D48F-3011-0641-8877-3E26A69A1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3F2F-3856-7C45-B4D6-109D50929D5B}" type="datetimeFigureOut">
              <a:rPr lang="en-US" smtClean="0"/>
              <a:pPr/>
              <a:t>11/9/12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D48F-3011-0641-8877-3E26A69A1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3F2F-3856-7C45-B4D6-109D50929D5B}" type="datetimeFigureOut">
              <a:rPr lang="en-US" smtClean="0"/>
              <a:pPr/>
              <a:t>11/9/12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D48F-3011-0641-8877-3E26A69A1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3F2F-3856-7C45-B4D6-109D50929D5B}" type="datetimeFigureOut">
              <a:rPr lang="en-US" smtClean="0"/>
              <a:pPr/>
              <a:t>11/9/12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D48F-3011-0641-8877-3E26A69A1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3F2F-3856-7C45-B4D6-109D50929D5B}" type="datetimeFigureOut">
              <a:rPr lang="en-US" smtClean="0"/>
              <a:pPr/>
              <a:t>11/9/12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D48F-3011-0641-8877-3E26A69A1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3F2F-3856-7C45-B4D6-109D50929D5B}" type="datetimeFigureOut">
              <a:rPr lang="en-US" smtClean="0"/>
              <a:pPr/>
              <a:t>11/9/12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D48F-3011-0641-8877-3E26A69A1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3F2F-3856-7C45-B4D6-109D50929D5B}" type="datetimeFigureOut">
              <a:rPr lang="en-US" smtClean="0"/>
              <a:pPr/>
              <a:t>11/9/12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D48F-3011-0641-8877-3E26A69A1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3F2F-3856-7C45-B4D6-109D50929D5B}" type="datetimeFigureOut">
              <a:rPr lang="en-US" smtClean="0"/>
              <a:pPr/>
              <a:t>11/9/12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D48F-3011-0641-8877-3E26A69A1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3F2F-3856-7C45-B4D6-109D50929D5B}" type="datetimeFigureOut">
              <a:rPr lang="en-US" smtClean="0"/>
              <a:pPr/>
              <a:t>11/9/12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D48F-3011-0641-8877-3E26A69A1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3F2F-3856-7C45-B4D6-109D50929D5B}" type="datetimeFigureOut">
              <a:rPr lang="en-US" smtClean="0"/>
              <a:pPr/>
              <a:t>11/9/12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D48F-3011-0641-8877-3E26A69A1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63F2F-3856-7C45-B4D6-109D50929D5B}" type="datetimeFigureOut">
              <a:rPr lang="en-US" smtClean="0"/>
              <a:pPr/>
              <a:t>11/9/12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1D48F-3011-0641-8877-3E26A69A1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hyperlink" Target="http://leveledreaderdatabase.macmillanmh.com/lrdb/eReader/base_noscorm.html?assetID=28996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hyperlink" Target="http://leveledreaderdatabase.macmillanmh.com/lrdb/eReader/base_noscorm.html?assetID=28996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hyperlink" Target="http://leveledreaderdatabase.macmillanmh.com/lrdb/eReader/base_noscorm.html?assetID=28996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hyperlink" Target="http://leveledreaderdatabase.macmillanmh.com/lrdb/eReader/base_noscorm.html?assetID=2899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vertheFenc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84"/>
            <a:ext cx="5601651" cy="6871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933" y="573491"/>
            <a:ext cx="3056769" cy="553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Today, we will be reading the story “Over The Fence.”  It is about two children, named Marcella and Mark, who move to a new community and make a difference.  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64025" y="6491920"/>
            <a:ext cx="437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Pictures and text taken from:</a:t>
            </a:r>
          </a:p>
          <a:p>
            <a:r>
              <a:rPr lang="en-US" sz="800" dirty="0" smtClean="0">
                <a:hlinkClick r:id="rId3"/>
              </a:rPr>
              <a:t>http://leveledreaderdatabase.macmillanmh.com/lrdb/eReader/base_noscorm.html?assetID=289960</a:t>
            </a:r>
            <a:endParaRPr lang="en-US" sz="800" dirty="0" smtClean="0"/>
          </a:p>
          <a:p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entury Gothic"/>
                <a:cs typeface="Century Gothic"/>
              </a:rPr>
              <a:t>In the text, you will see the following sentence:</a:t>
            </a:r>
            <a:endParaRPr lang="en-US" sz="2000" dirty="0">
              <a:latin typeface="Century Gothic"/>
              <a:cs typeface="Century Gothic"/>
            </a:endParaRPr>
          </a:p>
        </p:txBody>
      </p:sp>
      <p:pic>
        <p:nvPicPr>
          <p:cNvPr id="4" name="Content Placeholder 3" descr="Delighted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99817" b="-99817"/>
          <a:stretch>
            <a:fillRect/>
          </a:stretch>
        </p:blipFill>
        <p:spPr>
          <a:xfrm>
            <a:off x="457201" y="-84412"/>
            <a:ext cx="8229600" cy="3571120"/>
          </a:xfrm>
        </p:spPr>
      </p:pic>
      <p:sp>
        <p:nvSpPr>
          <p:cNvPr id="6" name="Rectangle 5"/>
          <p:cNvSpPr/>
          <p:nvPr/>
        </p:nvSpPr>
        <p:spPr>
          <a:xfrm>
            <a:off x="792013" y="1775092"/>
            <a:ext cx="1679615" cy="341363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solidFill>
              <a:schemeClr val="accent1"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elightedpic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4521200" cy="45720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222675" y="2797153"/>
            <a:ext cx="5464126" cy="1379110"/>
          </a:xfrm>
          <a:prstGeom prst="wedgeRoundRectCallout">
            <a:avLst>
              <a:gd name="adj1" fmla="val -53571"/>
              <a:gd name="adj2" fmla="val 74381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entury Gothic"/>
                <a:cs typeface="Century Gothic"/>
              </a:rPr>
              <a:t>The word </a:t>
            </a:r>
            <a:r>
              <a:rPr lang="en-US" sz="24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delighted </a:t>
            </a:r>
            <a:r>
              <a:rPr lang="en-US" sz="2400" dirty="0" smtClean="0">
                <a:solidFill>
                  <a:schemeClr val="tx1"/>
                </a:solidFill>
                <a:latin typeface="Century Gothic"/>
                <a:cs typeface="Century Gothic"/>
              </a:rPr>
              <a:t>means extremely happy or excited. </a:t>
            </a:r>
            <a:endParaRPr lang="en-US" sz="24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4025" y="6491920"/>
            <a:ext cx="437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Pictures and text taken from:</a:t>
            </a:r>
          </a:p>
          <a:p>
            <a:r>
              <a:rPr lang="en-US" sz="800" dirty="0" smtClean="0">
                <a:hlinkClick r:id="rId4"/>
              </a:rPr>
              <a:t>http://leveledreaderdatabase.macmillanmh.com/lrdb/eReader/base_noscorm.html?assetID=289960</a:t>
            </a:r>
            <a:endParaRPr lang="en-US" sz="800" dirty="0" smtClean="0"/>
          </a:p>
          <a:p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entury Gothic"/>
                <a:cs typeface="Century Gothic"/>
              </a:rPr>
              <a:t>Delighted</a:t>
            </a:r>
            <a:endParaRPr lang="en-US" sz="4800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When I was at work on Valentine’s Day, I felt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delighted </a:t>
            </a:r>
            <a:r>
              <a:rPr lang="en-US" dirty="0" smtClean="0">
                <a:latin typeface="Century Gothic"/>
                <a:cs typeface="Century Gothic"/>
              </a:rPr>
              <a:t>when I was given Valentine’s from all of my students.  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I am </a:t>
            </a:r>
            <a:r>
              <a:rPr lang="en-US" b="1" dirty="0" smtClean="0">
                <a:solidFill>
                  <a:srgbClr val="3366FF"/>
                </a:solidFill>
                <a:latin typeface="Century Gothic"/>
                <a:cs typeface="Century Gothic"/>
              </a:rPr>
              <a:t>delighted </a:t>
            </a:r>
            <a:r>
              <a:rPr lang="en-US" dirty="0" smtClean="0">
                <a:latin typeface="Century Gothic"/>
                <a:cs typeface="Century Gothic"/>
              </a:rPr>
              <a:t>when I get to eat dinner at my favorite restaurant. 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The boy felt </a:t>
            </a:r>
            <a:r>
              <a:rPr lang="en-US" b="1" dirty="0" smtClean="0">
                <a:solidFill>
                  <a:srgbClr val="35D632"/>
                </a:solidFill>
                <a:latin typeface="Century Gothic"/>
                <a:cs typeface="Century Gothic"/>
              </a:rPr>
              <a:t>delighted </a:t>
            </a:r>
            <a:r>
              <a:rPr lang="en-US" dirty="0" smtClean="0">
                <a:latin typeface="Century Gothic"/>
                <a:cs typeface="Century Gothic"/>
              </a:rPr>
              <a:t>when he helped clean his Grandma’s garage.  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The student was </a:t>
            </a:r>
            <a:r>
              <a:rPr lang="en-US" b="1" dirty="0" smtClean="0">
                <a:solidFill>
                  <a:srgbClr val="B757C2"/>
                </a:solidFill>
                <a:latin typeface="Century Gothic"/>
                <a:cs typeface="Century Gothic"/>
              </a:rPr>
              <a:t>delighted </a:t>
            </a:r>
            <a:r>
              <a:rPr lang="en-US" dirty="0" smtClean="0">
                <a:latin typeface="Century Gothic"/>
                <a:cs typeface="Century Gothic"/>
              </a:rPr>
              <a:t>when she received 100% on her spelling test.  </a:t>
            </a:r>
            <a:endParaRPr lang="en-US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F15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F15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F5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F5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FE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FE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2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2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entury Gothic"/>
                <a:cs typeface="Century Gothic"/>
              </a:rPr>
              <a:t>Delighted</a:t>
            </a:r>
            <a:endParaRPr lang="en-US" sz="4800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entury Gothic"/>
                <a:cs typeface="Century Gothic"/>
              </a:rPr>
              <a:t>Draw a picture of what a person would look like when they are </a:t>
            </a:r>
            <a:r>
              <a:rPr lang="en-US" sz="4400" b="1" dirty="0" smtClean="0">
                <a:latin typeface="Century Gothic"/>
                <a:cs typeface="Century Gothic"/>
              </a:rPr>
              <a:t>delighted.</a:t>
            </a:r>
          </a:p>
          <a:p>
            <a:r>
              <a:rPr lang="en-US" sz="4400" dirty="0" smtClean="0">
                <a:latin typeface="Century Gothic"/>
                <a:cs typeface="Century Gothic"/>
              </a:rPr>
              <a:t>Draw a picture of something that makes you feel </a:t>
            </a:r>
            <a:r>
              <a:rPr lang="en-US" sz="4400" b="1" dirty="0" smtClean="0">
                <a:latin typeface="Century Gothic"/>
                <a:cs typeface="Century Gothic"/>
              </a:rPr>
              <a:t>delighted</a:t>
            </a:r>
            <a:r>
              <a:rPr lang="en-US" sz="4400" dirty="0" smtClean="0">
                <a:latin typeface="Century Gothic"/>
                <a:cs typeface="Century Gothic"/>
              </a:rPr>
              <a:t>.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4292"/>
            <a:ext cx="9144000" cy="1143000"/>
          </a:xfrm>
        </p:spPr>
        <p:txBody>
          <a:bodyPr>
            <a:noAutofit/>
          </a:bodyPr>
          <a:lstStyle/>
          <a:p>
            <a:r>
              <a:rPr lang="en-US" sz="15000" b="1" dirty="0" smtClean="0">
                <a:latin typeface="Century Gothic"/>
                <a:cs typeface="Century Gothic"/>
              </a:rPr>
              <a:t>delighted</a:t>
            </a:r>
            <a:endParaRPr lang="en-US" sz="15000" b="1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8439" y="3413639"/>
            <a:ext cx="6322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Show what your face would look like if you were delighted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2FB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entury Gothic"/>
                <a:cs typeface="Century Gothic"/>
              </a:rPr>
              <a:t>In the text, you will see the following sentence:</a:t>
            </a:r>
            <a:endParaRPr lang="en-US" sz="2000" dirty="0">
              <a:latin typeface="Century Gothic"/>
              <a:cs typeface="Century Gothic"/>
            </a:endParaRPr>
          </a:p>
        </p:txBody>
      </p:sp>
      <p:pic>
        <p:nvPicPr>
          <p:cNvPr id="11" name="Picture 10" descr="creek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57300"/>
            <a:ext cx="6985000" cy="1447800"/>
          </a:xfrm>
          <a:prstGeom prst="rect">
            <a:avLst/>
          </a:prstGeom>
        </p:spPr>
      </p:pic>
      <p:pic>
        <p:nvPicPr>
          <p:cNvPr id="12" name="Picture 11" descr="creekpic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159000"/>
            <a:ext cx="4876800" cy="469900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177520" y="2797153"/>
            <a:ext cx="5464126" cy="1379110"/>
          </a:xfrm>
          <a:prstGeom prst="wedgeRoundRectCallout">
            <a:avLst>
              <a:gd name="adj1" fmla="val 57218"/>
              <a:gd name="adj2" fmla="val 3780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entury Gothic"/>
                <a:cs typeface="Century Gothic"/>
              </a:rPr>
              <a:t>A </a:t>
            </a:r>
            <a:r>
              <a:rPr lang="en-US" sz="24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creek </a:t>
            </a:r>
            <a:r>
              <a:rPr lang="en-US" sz="2400" dirty="0" smtClean="0">
                <a:solidFill>
                  <a:schemeClr val="tx1"/>
                </a:solidFill>
                <a:latin typeface="Century Gothic"/>
                <a:cs typeface="Century Gothic"/>
              </a:rPr>
              <a:t>is a stream or a small river. </a:t>
            </a:r>
            <a:endParaRPr lang="en-US" sz="24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26921" y="2349626"/>
            <a:ext cx="813080" cy="341363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solidFill>
              <a:schemeClr val="accent1"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491920"/>
            <a:ext cx="437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Pictures and text taken from:</a:t>
            </a:r>
          </a:p>
          <a:p>
            <a:r>
              <a:rPr lang="en-US" sz="800" dirty="0" smtClean="0">
                <a:hlinkClick r:id="rId4"/>
              </a:rPr>
              <a:t>http://leveledreaderdatabase.macmillanmh.com/lrdb/eReader/base_noscorm.html?assetID=289960</a:t>
            </a:r>
            <a:endParaRPr lang="en-US" sz="800" dirty="0" smtClean="0"/>
          </a:p>
          <a:p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entury Gothic"/>
                <a:cs typeface="Century Gothic"/>
              </a:rPr>
              <a:t>Creek</a:t>
            </a:r>
            <a:endParaRPr lang="en-US" sz="4800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800" dirty="0" smtClean="0">
                <a:latin typeface="Century Gothic"/>
                <a:cs typeface="Century Gothic"/>
              </a:rPr>
              <a:t>The frog hopped across the </a:t>
            </a:r>
            <a:r>
              <a:rPr lang="en-US" sz="38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creek</a:t>
            </a:r>
            <a:r>
              <a:rPr lang="en-US" sz="3800" dirty="0" smtClean="0">
                <a:latin typeface="Century Gothic"/>
                <a:cs typeface="Century Gothic"/>
              </a:rPr>
              <a:t>.  </a:t>
            </a:r>
          </a:p>
          <a:p>
            <a:r>
              <a:rPr lang="en-US" sz="3800" dirty="0" smtClean="0">
                <a:latin typeface="Century Gothic"/>
                <a:cs typeface="Century Gothic"/>
              </a:rPr>
              <a:t>On a hot day, I like to cool off by dipping my feet in a </a:t>
            </a:r>
            <a:r>
              <a:rPr lang="en-US" sz="3800" b="1" dirty="0" smtClean="0">
                <a:solidFill>
                  <a:srgbClr val="3366FF"/>
                </a:solidFill>
                <a:latin typeface="Century Gothic"/>
                <a:cs typeface="Century Gothic"/>
              </a:rPr>
              <a:t>creek</a:t>
            </a:r>
            <a:r>
              <a:rPr lang="en-US" sz="3800" dirty="0" smtClean="0">
                <a:latin typeface="Century Gothic"/>
                <a:cs typeface="Century Gothic"/>
              </a:rPr>
              <a:t>. </a:t>
            </a:r>
          </a:p>
          <a:p>
            <a:r>
              <a:rPr lang="en-US" sz="3800" dirty="0" smtClean="0">
                <a:latin typeface="Century Gothic"/>
                <a:cs typeface="Century Gothic"/>
              </a:rPr>
              <a:t>The </a:t>
            </a:r>
            <a:r>
              <a:rPr lang="en-US" sz="3800" b="1" dirty="0" smtClean="0">
                <a:solidFill>
                  <a:srgbClr val="35D632"/>
                </a:solidFill>
                <a:latin typeface="Century Gothic"/>
                <a:cs typeface="Century Gothic"/>
              </a:rPr>
              <a:t>creek </a:t>
            </a:r>
            <a:r>
              <a:rPr lang="en-US" sz="3800" dirty="0" smtClean="0">
                <a:latin typeface="Century Gothic"/>
                <a:cs typeface="Century Gothic"/>
              </a:rPr>
              <a:t>ran through the forest.  </a:t>
            </a:r>
          </a:p>
          <a:p>
            <a:r>
              <a:rPr lang="en-US" sz="3800" dirty="0" smtClean="0">
                <a:latin typeface="Century Gothic"/>
                <a:cs typeface="Century Gothic"/>
              </a:rPr>
              <a:t>The boy and his friends went fishing at the </a:t>
            </a:r>
            <a:r>
              <a:rPr lang="en-US" sz="3800" b="1" dirty="0" smtClean="0">
                <a:solidFill>
                  <a:srgbClr val="B757C2"/>
                </a:solidFill>
                <a:latin typeface="Century Gothic"/>
                <a:cs typeface="Century Gothic"/>
              </a:rPr>
              <a:t>creek</a:t>
            </a:r>
            <a:r>
              <a:rPr lang="en-US" sz="3800" dirty="0" smtClean="0">
                <a:latin typeface="Century Gothic"/>
                <a:cs typeface="Century Gothic"/>
              </a:rPr>
              <a:t>.  </a:t>
            </a:r>
            <a:endParaRPr lang="en-US" sz="3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F15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F15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F5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F5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FE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FE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2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2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entury Gothic"/>
                <a:cs typeface="Century Gothic"/>
              </a:rPr>
              <a:t>Creek</a:t>
            </a:r>
            <a:endParaRPr lang="en-US" sz="4800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4400" dirty="0">
                <a:latin typeface="Century Gothic"/>
                <a:cs typeface="Century Gothic"/>
              </a:rPr>
              <a:t>What is something you would find in or around a </a:t>
            </a:r>
            <a:r>
              <a:rPr lang="en-US" sz="4400" b="1" dirty="0">
                <a:latin typeface="Century Gothic"/>
                <a:cs typeface="Century Gothic"/>
              </a:rPr>
              <a:t>creek</a:t>
            </a:r>
            <a:r>
              <a:rPr lang="en-US" sz="4400" dirty="0">
                <a:latin typeface="Century Gothic"/>
                <a:cs typeface="Century Gothic"/>
              </a:rPr>
              <a:t>?</a:t>
            </a:r>
          </a:p>
          <a:p>
            <a:pPr fontAlgn="base"/>
            <a:r>
              <a:rPr lang="en-US" sz="4400" dirty="0">
                <a:latin typeface="Century Gothic"/>
                <a:cs typeface="Century Gothic"/>
              </a:rPr>
              <a:t>What is something you could do at a </a:t>
            </a:r>
            <a:r>
              <a:rPr lang="en-US" sz="4400" b="1" dirty="0">
                <a:latin typeface="Century Gothic"/>
                <a:cs typeface="Century Gothic"/>
              </a:rPr>
              <a:t>creek</a:t>
            </a:r>
            <a:r>
              <a:rPr lang="en-US" sz="4400" dirty="0">
                <a:latin typeface="Century Gothic"/>
                <a:cs typeface="Century Gothic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15000" b="1" dirty="0" smtClean="0">
                <a:latin typeface="Century Gothic"/>
                <a:cs typeface="Century Gothic"/>
              </a:rPr>
              <a:t>creek</a:t>
            </a:r>
            <a:endParaRPr lang="en-US" sz="15000" b="1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0333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3600" dirty="0">
                <a:latin typeface="Century Gothic"/>
                <a:cs typeface="Century Gothic"/>
              </a:rPr>
              <a:t>What is something you would find in or around a creek?</a:t>
            </a:r>
          </a:p>
          <a:p>
            <a:pPr algn="ctr" fontAlgn="base"/>
            <a:r>
              <a:rPr lang="en-US" sz="3600" dirty="0">
                <a:latin typeface="Century Gothic"/>
                <a:cs typeface="Century Gothic"/>
              </a:rPr>
              <a:t>What is something you could do at a creek?</a:t>
            </a:r>
            <a:endParaRPr lang="en-US" sz="3600" dirty="0" smtClean="0">
              <a:latin typeface="Century Gothic"/>
              <a:cs typeface="Century Gothic"/>
            </a:endParaRPr>
          </a:p>
          <a:p>
            <a:pPr algn="ctr"/>
            <a:r>
              <a:rPr lang="en-US" sz="3600" dirty="0" smtClean="0">
                <a:latin typeface="Century Gothic"/>
                <a:cs typeface="Century Gothic"/>
              </a:rPr>
              <a:t>Draw a picture </a:t>
            </a:r>
            <a:r>
              <a:rPr lang="en-US" sz="3600" dirty="0">
                <a:latin typeface="Century Gothic"/>
                <a:cs typeface="Century Gothic"/>
              </a:rPr>
              <a:t>of a creek.  </a:t>
            </a:r>
          </a:p>
        </p:txBody>
      </p:sp>
      <p:pic>
        <p:nvPicPr>
          <p:cNvPr id="6" name="Picture 5" descr="creek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0" y="4191388"/>
            <a:ext cx="5101872" cy="2666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05574"/>
            <a:ext cx="437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Pictures and text taken from:</a:t>
            </a:r>
          </a:p>
          <a:p>
            <a:r>
              <a:rPr lang="en-US" sz="800" dirty="0" smtClean="0">
                <a:hlinkClick r:id="rId3"/>
              </a:rPr>
              <a:t>http://leveledreaderdatabase.macmillanmh.com/lrdb/eReader/base_noscorm.html?assetID=289960</a:t>
            </a:r>
            <a:endParaRPr lang="en-US" sz="800" dirty="0" smtClean="0"/>
          </a:p>
          <a:p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F5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363</Words>
  <Application>Microsoft Macintosh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In the text, you will see the following sentence:</vt:lpstr>
      <vt:lpstr>Delighted</vt:lpstr>
      <vt:lpstr>Delighted</vt:lpstr>
      <vt:lpstr>delighted</vt:lpstr>
      <vt:lpstr>In the text, you will see the following sentence:</vt:lpstr>
      <vt:lpstr>Creek</vt:lpstr>
      <vt:lpstr>Creek</vt:lpstr>
      <vt:lpstr>creek</vt:lpstr>
    </vt:vector>
  </TitlesOfParts>
  <Company>HCPSS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Howard County Administrator</dc:creator>
  <cp:lastModifiedBy>Howard County</cp:lastModifiedBy>
  <cp:revision>3</cp:revision>
  <dcterms:created xsi:type="dcterms:W3CDTF">2012-11-09T18:15:55Z</dcterms:created>
  <dcterms:modified xsi:type="dcterms:W3CDTF">2012-11-09T18:16:08Z</dcterms:modified>
</cp:coreProperties>
</file>